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1" r:id="rId6"/>
    <p:sldId id="262" r:id="rId7"/>
    <p:sldId id="263" r:id="rId8"/>
    <p:sldId id="264" r:id="rId9"/>
    <p:sldId id="265" r:id="rId10"/>
    <p:sldId id="266" r:id="rId11"/>
    <p:sldId id="267" r:id="rId12"/>
    <p:sldId id="268" r:id="rId13"/>
    <p:sldId id="260" r:id="rId14"/>
    <p:sldId id="269" r:id="rId15"/>
    <p:sldId id="270"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7" d="100"/>
          <a:sy n="107" d="100"/>
        </p:scale>
        <p:origin x="-90"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8E25D1A-B8C2-4B86-B6A3-7C88428DD3FA}" type="datetimeFigureOut">
              <a:rPr lang="en-US" smtClean="0"/>
              <a:t>2/11/2013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26F7B4-361F-4B0A-8D4C-7FAE57255EDD}" type="slidenum">
              <a:rPr lang="en-US" smtClean="0"/>
              <a:t>‹#›</a:t>
            </a:fld>
            <a:endParaRPr lang="en-US"/>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8E25D1A-B8C2-4B86-B6A3-7C88428DD3FA}" type="datetimeFigureOut">
              <a:rPr lang="en-US" smtClean="0"/>
              <a:t>2/11/2013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26F7B4-361F-4B0A-8D4C-7FAE57255EDD}"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8E25D1A-B8C2-4B86-B6A3-7C88428DD3FA}" type="datetimeFigureOut">
              <a:rPr lang="en-US" smtClean="0"/>
              <a:t>2/11/2013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26F7B4-361F-4B0A-8D4C-7FAE57255EDD}"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8E25D1A-B8C2-4B86-B6A3-7C88428DD3FA}" type="datetimeFigureOut">
              <a:rPr lang="en-US" smtClean="0"/>
              <a:t>2/11/2013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26F7B4-361F-4B0A-8D4C-7FAE57255EDD}"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8E25D1A-B8C2-4B86-B6A3-7C88428DD3FA}" type="datetimeFigureOut">
              <a:rPr lang="en-US" smtClean="0"/>
              <a:t>2/11/2013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26F7B4-361F-4B0A-8D4C-7FAE57255EDD}" type="slidenum">
              <a:rPr lang="en-US" smtClean="0"/>
              <a:t>‹#›</a:t>
            </a:fld>
            <a:endParaRPr lang="en-US"/>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8E25D1A-B8C2-4B86-B6A3-7C88428DD3FA}" type="datetimeFigureOut">
              <a:rPr lang="en-US" smtClean="0"/>
              <a:t>2/11/2013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26F7B4-361F-4B0A-8D4C-7FAE57255EDD}"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8E25D1A-B8C2-4B86-B6A3-7C88428DD3FA}" type="datetimeFigureOut">
              <a:rPr lang="en-US" smtClean="0"/>
              <a:t>2/11/2013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126F7B4-361F-4B0A-8D4C-7FAE57255EDD}" type="slidenum">
              <a:rPr lang="en-US" smtClean="0"/>
              <a:t>‹#›</a:t>
            </a:fld>
            <a:endParaRPr lang="en-US"/>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8E25D1A-B8C2-4B86-B6A3-7C88428DD3FA}" type="datetimeFigureOut">
              <a:rPr lang="en-US" smtClean="0"/>
              <a:t>2/11/2013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126F7B4-361F-4B0A-8D4C-7FAE57255EDD}"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8E25D1A-B8C2-4B86-B6A3-7C88428DD3FA}" type="datetimeFigureOut">
              <a:rPr lang="en-US" smtClean="0"/>
              <a:t>2/11/2013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126F7B4-361F-4B0A-8D4C-7FAE57255EDD}"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8E25D1A-B8C2-4B86-B6A3-7C88428DD3FA}" type="datetimeFigureOut">
              <a:rPr lang="en-US" smtClean="0"/>
              <a:t>2/11/2013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26F7B4-361F-4B0A-8D4C-7FAE57255EDD}" type="slidenum">
              <a:rPr lang="en-US" smtClean="0"/>
              <a:t>‹#›</a:t>
            </a:fld>
            <a:endParaRPr lang="en-US"/>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8E25D1A-B8C2-4B86-B6A3-7C88428DD3FA}" type="datetimeFigureOut">
              <a:rPr lang="en-US" smtClean="0"/>
              <a:t>2/11/2013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26F7B4-361F-4B0A-8D4C-7FAE57255EDD}"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38E25D1A-B8C2-4B86-B6A3-7C88428DD3FA}" type="datetimeFigureOut">
              <a:rPr lang="en-US" smtClean="0"/>
              <a:t>2/11/2013</a:t>
            </a:fld>
            <a:endParaRPr lang="en-US"/>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en-US"/>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1126F7B4-361F-4B0A-8D4C-7FAE57255EDD}"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smtClean="0">
                <a:solidFill>
                  <a:schemeClr val="accent4">
                    <a:lumMod val="75000"/>
                  </a:schemeClr>
                </a:solidFill>
              </a:rPr>
              <a:t>Social Narratives of the CDD</a:t>
            </a:r>
            <a:endParaRPr lang="en-US" dirty="0">
              <a:solidFill>
                <a:schemeClr val="accent4">
                  <a:lumMod val="75000"/>
                </a:schemeClr>
              </a:solidFill>
            </a:endParaRPr>
          </a:p>
        </p:txBody>
      </p:sp>
      <p:sp>
        <p:nvSpPr>
          <p:cNvPr id="3" name="Subtitle 2"/>
          <p:cNvSpPr>
            <a:spLocks noGrp="1"/>
          </p:cNvSpPr>
          <p:nvPr>
            <p:ph type="subTitle" idx="1"/>
          </p:nvPr>
        </p:nvSpPr>
        <p:spPr>
          <a:xfrm>
            <a:off x="685800" y="3657600"/>
            <a:ext cx="7620000" cy="1752600"/>
          </a:xfrm>
        </p:spPr>
        <p:txBody>
          <a:bodyPr>
            <a:normAutofit/>
          </a:bodyPr>
          <a:lstStyle/>
          <a:p>
            <a:r>
              <a:rPr lang="en-US" dirty="0" smtClean="0"/>
              <a:t>Ali Dvorak, Katelyn Falk, and Rebecca </a:t>
            </a:r>
            <a:r>
              <a:rPr lang="en-US" dirty="0" err="1" smtClean="0"/>
              <a:t>Brummett</a:t>
            </a:r>
            <a:endParaRPr lang="en-US" dirty="0" smtClean="0"/>
          </a:p>
          <a:p>
            <a:pPr>
              <a:lnSpc>
                <a:spcPct val="150000"/>
              </a:lnSpc>
            </a:pPr>
            <a:r>
              <a:rPr lang="en-US" dirty="0" smtClean="0"/>
              <a:t>2012-2013 ILEND Trainees </a:t>
            </a:r>
            <a:endParaRPr lang="en-US" dirty="0"/>
          </a:p>
        </p:txBody>
      </p:sp>
    </p:spTree>
    <p:extLst>
      <p:ext uri="{BB962C8B-B14F-4D97-AF65-F5344CB8AC3E}">
        <p14:creationId xmlns:p14="http://schemas.microsoft.com/office/powerpoint/2010/main" val="30663103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867400"/>
          </a:xfrm>
        </p:spPr>
        <p:txBody>
          <a:bodyPr/>
          <a:lstStyle/>
          <a:p>
            <a:pPr marL="0" indent="0" algn="ctr">
              <a:buNone/>
            </a:pPr>
            <a:r>
              <a:rPr lang="en-US" dirty="0"/>
              <a:t>They will also give me really special headphones so I can hear a lot of different sounds. I will raise my hand when I hear the sounds. I might play a game with blocks too. </a:t>
            </a:r>
          </a:p>
          <a:p>
            <a:pPr marL="0" indent="0">
              <a:buNone/>
            </a:pP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2703635" y="2533650"/>
            <a:ext cx="3810000" cy="2857500"/>
          </a:xfrm>
          <a:prstGeom prst="rect">
            <a:avLst/>
          </a:prstGeom>
        </p:spPr>
      </p:pic>
    </p:spTree>
    <p:extLst>
      <p:ext uri="{BB962C8B-B14F-4D97-AF65-F5344CB8AC3E}">
        <p14:creationId xmlns:p14="http://schemas.microsoft.com/office/powerpoint/2010/main" val="32627226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943600"/>
          </a:xfrm>
        </p:spPr>
        <p:txBody>
          <a:bodyPr/>
          <a:lstStyle/>
          <a:p>
            <a:pPr marL="0" indent="0" algn="ctr">
              <a:buNone/>
            </a:pPr>
            <a:r>
              <a:rPr lang="en-US" sz="2800" dirty="0"/>
              <a:t>When I am done, the Audiologist might want to talk to my parents.  I might sit quietly and read a book or play. </a:t>
            </a:r>
          </a:p>
          <a:p>
            <a:pPr marL="0" indent="0">
              <a:buNone/>
            </a:pP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2554816" y="2550584"/>
            <a:ext cx="3945467" cy="2959100"/>
          </a:xfrm>
          <a:prstGeom prst="rect">
            <a:avLst/>
          </a:prstGeom>
        </p:spPr>
      </p:pic>
    </p:spTree>
    <p:extLst>
      <p:ext uri="{BB962C8B-B14F-4D97-AF65-F5344CB8AC3E}">
        <p14:creationId xmlns:p14="http://schemas.microsoft.com/office/powerpoint/2010/main" val="25884923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943600"/>
          </a:xfrm>
        </p:spPr>
        <p:txBody>
          <a:bodyPr/>
          <a:lstStyle/>
          <a:p>
            <a:pPr marL="0" indent="0" algn="ctr">
              <a:buNone/>
            </a:pPr>
            <a:r>
              <a:rPr lang="en-US" sz="3200" dirty="0"/>
              <a:t>When I am all done, I will go back to the second floor waiting room to find out what I should do next. </a:t>
            </a:r>
          </a:p>
          <a:p>
            <a:pPr marL="0" indent="0">
              <a:buNone/>
            </a:pP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45677" y="2209800"/>
            <a:ext cx="4876800" cy="3657600"/>
          </a:xfrm>
          <a:prstGeom prst="rect">
            <a:avLst/>
          </a:prstGeom>
        </p:spPr>
      </p:pic>
    </p:spTree>
    <p:extLst>
      <p:ext uri="{BB962C8B-B14F-4D97-AF65-F5344CB8AC3E}">
        <p14:creationId xmlns:p14="http://schemas.microsoft.com/office/powerpoint/2010/main" val="7127106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solidFill>
                  <a:schemeClr val="accent4">
                    <a:lumMod val="75000"/>
                  </a:schemeClr>
                </a:solidFill>
              </a:rPr>
              <a:t>Access to Social Narratives</a:t>
            </a:r>
            <a:endParaRPr lang="en-US" dirty="0">
              <a:solidFill>
                <a:schemeClr val="accent4">
                  <a:lumMod val="75000"/>
                </a:schemeClr>
              </a:solidFill>
            </a:endParaRPr>
          </a:p>
        </p:txBody>
      </p:sp>
      <p:sp>
        <p:nvSpPr>
          <p:cNvPr id="6" name="Content Placeholder 5"/>
          <p:cNvSpPr>
            <a:spLocks noGrp="1"/>
          </p:cNvSpPr>
          <p:nvPr>
            <p:ph idx="1"/>
          </p:nvPr>
        </p:nvSpPr>
        <p:spPr/>
        <p:txBody>
          <a:bodyPr/>
          <a:lstStyle/>
          <a:p>
            <a:r>
              <a:rPr lang="en-US" sz="3200" dirty="0" smtClean="0"/>
              <a:t>Parents can obtain stories from:</a:t>
            </a:r>
          </a:p>
          <a:p>
            <a:pPr lvl="1"/>
            <a:r>
              <a:rPr lang="en-US" sz="2800" dirty="0" smtClean="0"/>
              <a:t>Waiting room</a:t>
            </a:r>
          </a:p>
          <a:p>
            <a:pPr lvl="1"/>
            <a:r>
              <a:rPr lang="en-US" sz="2800" dirty="0" smtClean="0"/>
              <a:t>CDD Website</a:t>
            </a:r>
          </a:p>
          <a:p>
            <a:r>
              <a:rPr lang="en-US" sz="3200" dirty="0" smtClean="0"/>
              <a:t>Directions and Information about the stories will be available in the waiting room and online. </a:t>
            </a:r>
          </a:p>
          <a:p>
            <a:endParaRPr lang="en-US" dirty="0"/>
          </a:p>
          <a:p>
            <a:pPr marL="0" indent="0">
              <a:buNone/>
            </a:pPr>
            <a:endParaRPr lang="en-US" dirty="0"/>
          </a:p>
        </p:txBody>
      </p:sp>
    </p:spTree>
    <p:extLst>
      <p:ext uri="{BB962C8B-B14F-4D97-AF65-F5344CB8AC3E}">
        <p14:creationId xmlns:p14="http://schemas.microsoft.com/office/powerpoint/2010/main" val="28463888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400" dirty="0" smtClean="0">
                <a:solidFill>
                  <a:schemeClr val="accent4">
                    <a:lumMod val="75000"/>
                  </a:schemeClr>
                </a:solidFill>
              </a:rPr>
              <a:t>Thank you!</a:t>
            </a:r>
            <a:endParaRPr lang="en-US" sz="4400" dirty="0">
              <a:solidFill>
                <a:schemeClr val="accent4">
                  <a:lumMod val="75000"/>
                </a:schemeClr>
              </a:solidFill>
            </a:endParaRPr>
          </a:p>
        </p:txBody>
      </p:sp>
      <p:sp>
        <p:nvSpPr>
          <p:cNvPr id="3" name="Content Placeholder 2"/>
          <p:cNvSpPr>
            <a:spLocks noGrp="1"/>
          </p:cNvSpPr>
          <p:nvPr>
            <p:ph idx="1"/>
          </p:nvPr>
        </p:nvSpPr>
        <p:spPr/>
        <p:txBody>
          <a:bodyPr>
            <a:normAutofit/>
          </a:bodyPr>
          <a:lstStyle/>
          <a:p>
            <a:pPr marL="0" indent="0" algn="ctr">
              <a:buNone/>
            </a:pPr>
            <a:endParaRPr lang="en-US" sz="3200" dirty="0" smtClean="0"/>
          </a:p>
          <a:p>
            <a:pPr marL="0" indent="0" algn="ctr">
              <a:buNone/>
            </a:pPr>
            <a:r>
              <a:rPr lang="en-US" sz="3600" dirty="0" smtClean="0"/>
              <a:t>Thank you to all of you who answered our questions, emails, and pages throughout this project.  Thank you for taking time out of your busy schedules to show us what you do!</a:t>
            </a:r>
          </a:p>
        </p:txBody>
      </p:sp>
    </p:spTree>
    <p:extLst>
      <p:ext uri="{BB962C8B-B14F-4D97-AF65-F5344CB8AC3E}">
        <p14:creationId xmlns:p14="http://schemas.microsoft.com/office/powerpoint/2010/main" val="24900917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smtClean="0"/>
          </a:p>
          <a:p>
            <a:endParaRPr lang="en-US" dirty="0"/>
          </a:p>
          <a:p>
            <a:endParaRPr lang="en-US" dirty="0" smtClean="0"/>
          </a:p>
          <a:p>
            <a:pPr marL="0" indent="0" algn="ctr">
              <a:buNone/>
            </a:pPr>
            <a:r>
              <a:rPr lang="en-US" sz="4000" dirty="0" smtClean="0"/>
              <a:t>Questions?</a:t>
            </a:r>
            <a:endParaRPr lang="en-US" sz="4000" dirty="0"/>
          </a:p>
        </p:txBody>
      </p:sp>
    </p:spTree>
    <p:extLst>
      <p:ext uri="{BB962C8B-B14F-4D97-AF65-F5344CB8AC3E}">
        <p14:creationId xmlns:p14="http://schemas.microsoft.com/office/powerpoint/2010/main" val="20425084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4">
                    <a:lumMod val="75000"/>
                  </a:schemeClr>
                </a:solidFill>
              </a:rPr>
              <a:t>Social Stories</a:t>
            </a:r>
            <a:endParaRPr lang="en-US" dirty="0">
              <a:solidFill>
                <a:schemeClr val="accent4">
                  <a:lumMod val="75000"/>
                </a:schemeClr>
              </a:solidFill>
            </a:endParaRPr>
          </a:p>
        </p:txBody>
      </p:sp>
      <p:sp>
        <p:nvSpPr>
          <p:cNvPr id="3" name="Content Placeholder 2"/>
          <p:cNvSpPr>
            <a:spLocks noGrp="1"/>
          </p:cNvSpPr>
          <p:nvPr>
            <p:ph idx="1"/>
          </p:nvPr>
        </p:nvSpPr>
        <p:spPr/>
        <p:txBody>
          <a:bodyPr>
            <a:normAutofit fontScale="92500" lnSpcReduction="10000"/>
          </a:bodyPr>
          <a:lstStyle/>
          <a:p>
            <a:pPr marL="0" indent="0">
              <a:buNone/>
            </a:pPr>
            <a:r>
              <a:rPr lang="en-US" dirty="0" smtClean="0"/>
              <a:t>Social Stories were created by Carol Gray and the Gray Center for Social Learning and Understanding.</a:t>
            </a:r>
          </a:p>
          <a:p>
            <a:r>
              <a:rPr lang="en-US" dirty="0" smtClean="0"/>
              <a:t>Describe a social situation to children in a narrative form</a:t>
            </a:r>
          </a:p>
          <a:p>
            <a:r>
              <a:rPr lang="en-US" dirty="0" smtClean="0"/>
              <a:t>Provide social cues and common responses for children with social skills difficulties</a:t>
            </a:r>
          </a:p>
          <a:p>
            <a:r>
              <a:rPr lang="en-US" dirty="0" smtClean="0"/>
              <a:t>Improve a child’s understanding and expectations for a particular event</a:t>
            </a:r>
          </a:p>
          <a:p>
            <a:pPr marL="0" indent="0">
              <a:buNone/>
            </a:pPr>
            <a:endParaRPr lang="en-US" dirty="0"/>
          </a:p>
          <a:p>
            <a:pPr marL="0" indent="0">
              <a:buNone/>
            </a:pPr>
            <a:r>
              <a:rPr lang="en-US" dirty="0" smtClean="0"/>
              <a:t>There is a very specific protocol for “Social Stories”.  </a:t>
            </a:r>
          </a:p>
          <a:p>
            <a:r>
              <a:rPr lang="en-US" dirty="0" smtClean="0"/>
              <a:t>We followed this protocol loosely, so we have called our stories “social narratives”</a:t>
            </a:r>
          </a:p>
          <a:p>
            <a:pPr marL="0" indent="0">
              <a:buNone/>
            </a:pPr>
            <a:endParaRPr lang="en-US" dirty="0" smtClean="0"/>
          </a:p>
          <a:p>
            <a:pPr marL="0" indent="0" algn="ctr">
              <a:buNone/>
            </a:pPr>
            <a:r>
              <a:rPr lang="en-US" sz="1900" dirty="0"/>
              <a:t>http://www.thegraycenter.org/social-stories</a:t>
            </a:r>
          </a:p>
        </p:txBody>
      </p:sp>
    </p:spTree>
    <p:extLst>
      <p:ext uri="{BB962C8B-B14F-4D97-AF65-F5344CB8AC3E}">
        <p14:creationId xmlns:p14="http://schemas.microsoft.com/office/powerpoint/2010/main" val="39748630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4">
                    <a:lumMod val="75000"/>
                  </a:schemeClr>
                </a:solidFill>
              </a:rPr>
              <a:t>Using Social Narratives</a:t>
            </a:r>
            <a:endParaRPr lang="en-US" dirty="0">
              <a:solidFill>
                <a:schemeClr val="accent4">
                  <a:lumMod val="75000"/>
                </a:schemeClr>
              </a:solidFill>
            </a:endParaRPr>
          </a:p>
        </p:txBody>
      </p:sp>
      <p:sp>
        <p:nvSpPr>
          <p:cNvPr id="3" name="Content Placeholder 2"/>
          <p:cNvSpPr>
            <a:spLocks noGrp="1"/>
          </p:cNvSpPr>
          <p:nvPr>
            <p:ph idx="1"/>
          </p:nvPr>
        </p:nvSpPr>
        <p:spPr/>
        <p:txBody>
          <a:bodyPr/>
          <a:lstStyle/>
          <a:p>
            <a:r>
              <a:rPr lang="en-US" dirty="0" smtClean="0"/>
              <a:t>The CDD is a clinical setting, which can cause anxiety in children, regardless of their diagnoses. </a:t>
            </a:r>
          </a:p>
          <a:p>
            <a:r>
              <a:rPr lang="en-US" dirty="0" smtClean="0"/>
              <a:t>Parents can read these narratives to their children prior to their appointments or while they are in the waiting room.</a:t>
            </a:r>
          </a:p>
          <a:p>
            <a:endParaRPr lang="en-US" dirty="0"/>
          </a:p>
          <a:p>
            <a:r>
              <a:rPr lang="en-US" dirty="0" smtClean="0"/>
              <a:t>Social Narratives can:</a:t>
            </a:r>
          </a:p>
          <a:p>
            <a:pPr lvl="1"/>
            <a:r>
              <a:rPr lang="en-US" dirty="0" smtClean="0"/>
              <a:t>Reduce anxiety about appointments</a:t>
            </a:r>
          </a:p>
          <a:p>
            <a:pPr lvl="1"/>
            <a:r>
              <a:rPr lang="en-US" dirty="0" smtClean="0"/>
              <a:t>Aid in transitions from the waiting room to exam rooms</a:t>
            </a:r>
          </a:p>
          <a:p>
            <a:pPr lvl="1"/>
            <a:r>
              <a:rPr lang="en-US" dirty="0" smtClean="0"/>
              <a:t>Prime children for expected behaviors</a:t>
            </a:r>
          </a:p>
          <a:p>
            <a:pPr lvl="1"/>
            <a:r>
              <a:rPr lang="en-US" dirty="0" smtClean="0"/>
              <a:t>Provide an outline of events to expect while at the CDD</a:t>
            </a:r>
          </a:p>
        </p:txBody>
      </p:sp>
    </p:spTree>
    <p:extLst>
      <p:ext uri="{BB962C8B-B14F-4D97-AF65-F5344CB8AC3E}">
        <p14:creationId xmlns:p14="http://schemas.microsoft.com/office/powerpoint/2010/main" val="2468756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4">
                    <a:lumMod val="75000"/>
                  </a:schemeClr>
                </a:solidFill>
              </a:rPr>
              <a:t>CDD Social Narratives</a:t>
            </a:r>
            <a:endParaRPr lang="en-US" dirty="0">
              <a:solidFill>
                <a:schemeClr val="accent4">
                  <a:lumMod val="75000"/>
                </a:schemeClr>
              </a:solidFill>
            </a:endParaRPr>
          </a:p>
        </p:txBody>
      </p:sp>
      <p:sp>
        <p:nvSpPr>
          <p:cNvPr id="4" name="Content Placeholder 3"/>
          <p:cNvSpPr>
            <a:spLocks noGrp="1"/>
          </p:cNvSpPr>
          <p:nvPr>
            <p:ph sz="half" idx="1"/>
          </p:nvPr>
        </p:nvSpPr>
        <p:spPr/>
        <p:txBody>
          <a:bodyPr/>
          <a:lstStyle/>
          <a:p>
            <a:r>
              <a:rPr lang="en-US" dirty="0" smtClean="0"/>
              <a:t>General CDD </a:t>
            </a:r>
          </a:p>
          <a:p>
            <a:r>
              <a:rPr lang="en-US" dirty="0" smtClean="0"/>
              <a:t>Weight Check</a:t>
            </a:r>
          </a:p>
          <a:p>
            <a:r>
              <a:rPr lang="en-US" dirty="0" smtClean="0"/>
              <a:t>Playground</a:t>
            </a:r>
          </a:p>
          <a:p>
            <a:r>
              <a:rPr lang="en-US" dirty="0" smtClean="0"/>
              <a:t>Medicine</a:t>
            </a:r>
          </a:p>
          <a:p>
            <a:r>
              <a:rPr lang="en-US" dirty="0" smtClean="0"/>
              <a:t>Audiology</a:t>
            </a:r>
          </a:p>
          <a:p>
            <a:r>
              <a:rPr lang="en-US" dirty="0" smtClean="0"/>
              <a:t>Physical Therapy</a:t>
            </a:r>
          </a:p>
          <a:p>
            <a:r>
              <a:rPr lang="en-US" dirty="0" smtClean="0"/>
              <a:t>Occupational Therapy</a:t>
            </a:r>
          </a:p>
          <a:p>
            <a:r>
              <a:rPr lang="en-US" dirty="0" smtClean="0"/>
              <a:t>Dentistry</a:t>
            </a:r>
          </a:p>
          <a:p>
            <a:endParaRPr lang="en-US" dirty="0"/>
          </a:p>
        </p:txBody>
      </p:sp>
      <p:sp>
        <p:nvSpPr>
          <p:cNvPr id="5" name="Content Placeholder 4"/>
          <p:cNvSpPr>
            <a:spLocks noGrp="1"/>
          </p:cNvSpPr>
          <p:nvPr>
            <p:ph sz="half" idx="2"/>
          </p:nvPr>
        </p:nvSpPr>
        <p:spPr/>
        <p:txBody>
          <a:bodyPr/>
          <a:lstStyle/>
          <a:p>
            <a:r>
              <a:rPr lang="en-US" dirty="0" smtClean="0"/>
              <a:t>Speech-Language Pathology</a:t>
            </a:r>
          </a:p>
          <a:p>
            <a:r>
              <a:rPr lang="en-US" dirty="0" smtClean="0"/>
              <a:t>Psychology</a:t>
            </a:r>
          </a:p>
          <a:p>
            <a:pPr lvl="1"/>
            <a:r>
              <a:rPr lang="en-US" dirty="0" smtClean="0"/>
              <a:t>Cognitive Testing</a:t>
            </a:r>
          </a:p>
          <a:p>
            <a:pPr lvl="1"/>
            <a:r>
              <a:rPr lang="en-US" dirty="0" smtClean="0"/>
              <a:t>ADOS Testing</a:t>
            </a:r>
          </a:p>
          <a:p>
            <a:pPr lvl="1"/>
            <a:r>
              <a:rPr lang="en-US" dirty="0" smtClean="0"/>
              <a:t>BBS</a:t>
            </a:r>
          </a:p>
          <a:p>
            <a:r>
              <a:rPr lang="en-US" dirty="0" smtClean="0"/>
              <a:t>Education</a:t>
            </a:r>
          </a:p>
          <a:p>
            <a:r>
              <a:rPr lang="en-US" dirty="0" smtClean="0"/>
              <a:t>Nutrition </a:t>
            </a:r>
          </a:p>
          <a:p>
            <a:r>
              <a:rPr lang="en-US" dirty="0" smtClean="0"/>
              <a:t>Social Work</a:t>
            </a:r>
          </a:p>
          <a:p>
            <a:endParaRPr lang="en-US" dirty="0" smtClean="0"/>
          </a:p>
        </p:txBody>
      </p:sp>
    </p:spTree>
    <p:extLst>
      <p:ext uri="{BB962C8B-B14F-4D97-AF65-F5344CB8AC3E}">
        <p14:creationId xmlns:p14="http://schemas.microsoft.com/office/powerpoint/2010/main" val="33346110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pPr algn="ctr"/>
            <a:r>
              <a:rPr lang="en-US" dirty="0" smtClean="0">
                <a:solidFill>
                  <a:schemeClr val="tx2">
                    <a:lumMod val="75000"/>
                  </a:schemeClr>
                </a:solidFill>
              </a:rPr>
              <a:t>My Visit to the Audiologist</a:t>
            </a:r>
            <a:endParaRPr lang="en-US" dirty="0">
              <a:solidFill>
                <a:schemeClr val="tx2">
                  <a:lumMod val="75000"/>
                </a:schemeClr>
              </a:solidFill>
            </a:endParaRPr>
          </a:p>
        </p:txBody>
      </p:sp>
      <p:sp>
        <p:nvSpPr>
          <p:cNvPr id="5" name="Subtitle 4"/>
          <p:cNvSpPr>
            <a:spLocks noGrp="1"/>
          </p:cNvSpPr>
          <p:nvPr>
            <p:ph type="subTitle" idx="1"/>
          </p:nvPr>
        </p:nvSpPr>
        <p:spPr>
          <a:xfrm>
            <a:off x="1524000" y="3581400"/>
            <a:ext cx="6400800" cy="1676400"/>
          </a:xfrm>
        </p:spPr>
        <p:txBody>
          <a:bodyPr/>
          <a:lstStyle/>
          <a:p>
            <a:pPr algn="ctr"/>
            <a:r>
              <a:rPr lang="en-US" dirty="0" smtClean="0"/>
              <a:t>A Social Narrative</a:t>
            </a:r>
            <a:endParaRPr lang="en-US" dirty="0"/>
          </a:p>
        </p:txBody>
      </p:sp>
    </p:spTree>
    <p:extLst>
      <p:ext uri="{BB962C8B-B14F-4D97-AF65-F5344CB8AC3E}">
        <p14:creationId xmlns:p14="http://schemas.microsoft.com/office/powerpoint/2010/main" val="33131724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943600"/>
          </a:xfrm>
        </p:spPr>
        <p:txBody>
          <a:bodyPr>
            <a:normAutofit/>
          </a:bodyPr>
          <a:lstStyle/>
          <a:p>
            <a:pPr marL="0" indent="0" algn="ctr">
              <a:buNone/>
            </a:pPr>
            <a:r>
              <a:rPr lang="en-US" sz="2800" dirty="0"/>
              <a:t>I am going to see the audiologist today. I might meet Ms. </a:t>
            </a:r>
            <a:r>
              <a:rPr lang="en-US" sz="2800" dirty="0" smtClean="0"/>
              <a:t>Lenore</a:t>
            </a:r>
            <a:r>
              <a:rPr lang="en-US" sz="2800" dirty="0"/>
              <a:t> </a:t>
            </a:r>
            <a:r>
              <a:rPr lang="en-US" sz="2800" dirty="0" smtClean="0"/>
              <a:t>or Ms. Emily. </a:t>
            </a:r>
            <a:endParaRPr lang="en-US" sz="28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6800" y="2057400"/>
            <a:ext cx="2914650" cy="3886200"/>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05400" y="2057400"/>
            <a:ext cx="2743200" cy="3886703"/>
          </a:xfrm>
          <a:prstGeom prst="rect">
            <a:avLst/>
          </a:prstGeom>
        </p:spPr>
      </p:pic>
    </p:spTree>
    <p:extLst>
      <p:ext uri="{BB962C8B-B14F-4D97-AF65-F5344CB8AC3E}">
        <p14:creationId xmlns:p14="http://schemas.microsoft.com/office/powerpoint/2010/main" val="36640914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943600"/>
          </a:xfrm>
        </p:spPr>
        <p:txBody>
          <a:bodyPr/>
          <a:lstStyle/>
          <a:p>
            <a:pPr marL="0" indent="0" algn="ctr">
              <a:buNone/>
            </a:pPr>
            <a:r>
              <a:rPr lang="en-US" sz="3200" dirty="0"/>
              <a:t>They will call my name and take me down to their booth on the first floor.  </a:t>
            </a:r>
            <a:endParaRPr lang="en-US" sz="3200" dirty="0" smtClean="0"/>
          </a:p>
          <a:p>
            <a:pPr marL="0" indent="0">
              <a:buNone/>
            </a:pPr>
            <a:endParaRPr lang="en-US" sz="3200" dirty="0"/>
          </a:p>
          <a:p>
            <a:pPr marL="0" indent="0">
              <a:buNone/>
            </a:pPr>
            <a:r>
              <a:rPr lang="en-US" sz="3200" dirty="0" smtClean="0"/>
              <a:t>          Elevator                         Stairs</a:t>
            </a:r>
            <a:endParaRPr lang="en-US" sz="3200" dirty="0"/>
          </a:p>
          <a:p>
            <a:pPr marL="0" indent="0">
              <a:buNone/>
            </a:pPr>
            <a:endParaRPr lang="en-US"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a:off x="457200" y="3174023"/>
            <a:ext cx="3997569" cy="2998177"/>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4648200" y="3301511"/>
            <a:ext cx="3657600" cy="2743200"/>
          </a:xfrm>
          <a:prstGeom prst="rect">
            <a:avLst/>
          </a:prstGeom>
        </p:spPr>
      </p:pic>
    </p:spTree>
    <p:extLst>
      <p:ext uri="{BB962C8B-B14F-4D97-AF65-F5344CB8AC3E}">
        <p14:creationId xmlns:p14="http://schemas.microsoft.com/office/powerpoint/2010/main" val="39699234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943600"/>
          </a:xfrm>
        </p:spPr>
        <p:txBody>
          <a:bodyPr/>
          <a:lstStyle/>
          <a:p>
            <a:pPr marL="0" indent="0" algn="ctr">
              <a:buNone/>
            </a:pPr>
            <a:r>
              <a:rPr lang="en-US" sz="3200" dirty="0"/>
              <a:t>The Audiologist has a special room where they will look into my ears.  </a:t>
            </a:r>
          </a:p>
          <a:p>
            <a:pPr marL="0" indent="0">
              <a:buNone/>
            </a:pPr>
            <a:endParaRPr lang="en-US" sz="3200" dirty="0"/>
          </a:p>
          <a:p>
            <a:pPr marL="0" indent="0">
              <a:buNone/>
            </a:pP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52750" y="1828800"/>
            <a:ext cx="3236913" cy="4316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223052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943600"/>
          </a:xfrm>
        </p:spPr>
        <p:txBody>
          <a:bodyPr/>
          <a:lstStyle/>
          <a:p>
            <a:pPr marL="0" indent="0" algn="ctr">
              <a:buNone/>
            </a:pPr>
            <a:r>
              <a:rPr lang="en-US" sz="3200" dirty="0"/>
              <a:t>The Audiologist has a special tool to check if my ears are working.  </a:t>
            </a:r>
          </a:p>
          <a:p>
            <a:pPr marL="0" indent="0">
              <a:buNone/>
            </a:pPr>
            <a:endParaRPr lang="en-US" sz="3200" dirty="0"/>
          </a:p>
          <a:p>
            <a:pPr marL="0" indent="0">
              <a:buNone/>
            </a:pP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1981200"/>
            <a:ext cx="5181600" cy="3889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1538237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41</TotalTime>
  <Words>438</Words>
  <Application>Microsoft Office PowerPoint</Application>
  <PresentationFormat>On-screen Show (4:3)</PresentationFormat>
  <Paragraphs>62</Paragraphs>
  <Slides>15</Slides>
  <Notes>0</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Clarity</vt:lpstr>
      <vt:lpstr>Social Narratives of the CDD</vt:lpstr>
      <vt:lpstr>Social Stories</vt:lpstr>
      <vt:lpstr>Using Social Narratives</vt:lpstr>
      <vt:lpstr>CDD Social Narratives</vt:lpstr>
      <vt:lpstr>My Visit to the Audiologist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Access to Social Narratives</vt:lpstr>
      <vt:lpstr>Thank you!</vt:lpstr>
      <vt:lpstr>PowerPoint Presentation</vt:lpstr>
    </vt:vector>
  </TitlesOfParts>
  <Company>University of Iowa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Social Narratives of the CDD</dc:title>
  <dc:creator>Dvorak, Alexandra L</dc:creator>
  <cp:lastModifiedBy>Holte, Lenore</cp:lastModifiedBy>
  <cp:revision>4</cp:revision>
  <dcterms:created xsi:type="dcterms:W3CDTF">2013-01-22T15:37:19Z</dcterms:created>
  <dcterms:modified xsi:type="dcterms:W3CDTF">2013-02-11T17:08:47Z</dcterms:modified>
</cp:coreProperties>
</file>